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12192000"/>
  <p:notesSz cx="6858000" cy="9144000"/>
  <p:embeddedFontLst>
    <p:embeddedFont>
      <p:font typeface="Maven Pro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MavenPro-bold.fntdata"/><Relationship Id="rId16" Type="http://schemas.openxmlformats.org/officeDocument/2006/relationships/font" Target="fonts/MavenPr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a2dafc3f9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a2dafc3f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184b493da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6184b493d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a2dafc3f9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a2dafc3f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d40997153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g3d4099715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184b493d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g6184b493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184b493da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6184b493d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d40997153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g3d40997153_0_3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184b493da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6184b493d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184b493d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g6184b493da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184b493d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6184b493da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ajd tytułowy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ytuł i tekst pionowy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ytuł pionowy i teks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ytuł i zawartość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główek sekcji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wa elementy zawartości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równanie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ylko tytuł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usty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Zawartość z podpisem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raz z podpisem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Semantic segmentation in R using Keras and U-Net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pl-PL"/>
              <a:t>Michał Maj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pl-PL"/>
              <a:t>29.09.2019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idx="4294967295" type="title"/>
          </p:nvPr>
        </p:nvSpPr>
        <p:spPr>
          <a:xfrm>
            <a:off x="200077" y="130000"/>
            <a:ext cx="11406900" cy="9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FD2"/>
              </a:buClr>
              <a:buSzPts val="4400"/>
              <a:buFont typeface="Maven Pro"/>
              <a:buNone/>
            </a:pPr>
            <a:r>
              <a:rPr lang="pl-PL" sz="3600">
                <a:solidFill>
                  <a:srgbClr val="008FD2"/>
                </a:solidFill>
                <a:latin typeface="Maven Pro"/>
                <a:ea typeface="Maven Pro"/>
                <a:cs typeface="Maven Pro"/>
                <a:sym typeface="Maven Pro"/>
              </a:rPr>
              <a:t>Platypus - R package for computer vision</a:t>
            </a:r>
            <a:endParaRPr b="0" i="0" sz="3600" u="none" cap="none" strike="noStrike">
              <a:solidFill>
                <a:srgbClr val="B3B8BA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47" name="Google Shape;147;p22"/>
          <p:cNvSpPr txBox="1"/>
          <p:nvPr/>
        </p:nvSpPr>
        <p:spPr>
          <a:xfrm>
            <a:off x="200075" y="886850"/>
            <a:ext cx="11406900" cy="54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2000">
                <a:solidFill>
                  <a:srgbClr val="506784"/>
                </a:solidFill>
                <a:latin typeface="Maven Pro"/>
                <a:ea typeface="Maven Pro"/>
                <a:cs typeface="Maven Pro"/>
                <a:sym typeface="Maven Pro"/>
              </a:rPr>
              <a:t>First version of a package should be </a:t>
            </a:r>
            <a:r>
              <a:rPr b="1" lang="pl-PL" sz="2000">
                <a:solidFill>
                  <a:srgbClr val="506784"/>
                </a:solidFill>
                <a:latin typeface="Maven Pro"/>
                <a:ea typeface="Maven Pro"/>
                <a:cs typeface="Maven Pro"/>
                <a:sym typeface="Maven Pro"/>
              </a:rPr>
              <a:t>available</a:t>
            </a:r>
            <a:r>
              <a:rPr b="1" lang="pl-PL" sz="2000">
                <a:solidFill>
                  <a:srgbClr val="506784"/>
                </a:solidFill>
                <a:latin typeface="Maven Pro"/>
                <a:ea typeface="Maven Pro"/>
                <a:cs typeface="Maven Pro"/>
                <a:sym typeface="Maven Pro"/>
              </a:rPr>
              <a:t> at January 2020:</a:t>
            </a:r>
            <a:endParaRPr b="1" sz="20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506784"/>
              </a:buClr>
              <a:buSzPts val="2000"/>
              <a:buFont typeface="Maven Pro"/>
              <a:buChar char="-"/>
            </a:pPr>
            <a:r>
              <a:rPr b="1" lang="pl-PL" sz="2000">
                <a:solidFill>
                  <a:srgbClr val="506784"/>
                </a:solidFill>
                <a:latin typeface="Maven Pro"/>
                <a:ea typeface="Maven Pro"/>
                <a:cs typeface="Maven Pro"/>
                <a:sym typeface="Maven Pro"/>
              </a:rPr>
              <a:t>Generalized U-Net for semantic segmentation</a:t>
            </a:r>
            <a:endParaRPr b="1" sz="20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506784"/>
              </a:buClr>
              <a:buSzPts val="2000"/>
              <a:buFont typeface="Maven Pro"/>
              <a:buChar char="-"/>
            </a:pPr>
            <a:r>
              <a:rPr b="1" lang="pl-PL" sz="2000">
                <a:solidFill>
                  <a:srgbClr val="506784"/>
                </a:solidFill>
                <a:latin typeface="Maven Pro"/>
                <a:ea typeface="Maven Pro"/>
                <a:cs typeface="Maven Pro"/>
                <a:sym typeface="Maven Pro"/>
              </a:rPr>
              <a:t>YOLO (You Only look Once) for object detection</a:t>
            </a:r>
            <a:endParaRPr b="1" sz="20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506784"/>
              </a:buClr>
              <a:buSzPts val="2000"/>
              <a:buFont typeface="Maven Pro"/>
              <a:buChar char="-"/>
            </a:pPr>
            <a:r>
              <a:rPr b="1" lang="pl-PL" sz="2000">
                <a:solidFill>
                  <a:srgbClr val="506784"/>
                </a:solidFill>
                <a:latin typeface="Maven Pro"/>
                <a:ea typeface="Maven Pro"/>
                <a:cs typeface="Maven Pro"/>
                <a:sym typeface="Maven Pro"/>
              </a:rPr>
              <a:t>Data generators, loss functions and additional functions</a:t>
            </a:r>
            <a:endParaRPr b="1" sz="20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2000">
                <a:solidFill>
                  <a:srgbClr val="506784"/>
                </a:solidFill>
                <a:latin typeface="Maven Pro"/>
                <a:ea typeface="Maven Pro"/>
                <a:cs typeface="Maven Pro"/>
                <a:sym typeface="Maven Pro"/>
              </a:rPr>
              <a:t>Future work:</a:t>
            </a:r>
            <a:endParaRPr b="1" sz="20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506784"/>
              </a:buClr>
              <a:buSzPts val="2000"/>
              <a:buFont typeface="Maven Pro"/>
              <a:buChar char="-"/>
            </a:pPr>
            <a:r>
              <a:rPr b="1" lang="pl-PL" sz="2000">
                <a:solidFill>
                  <a:srgbClr val="506784"/>
                </a:solidFill>
                <a:latin typeface="Maven Pro"/>
                <a:ea typeface="Maven Pro"/>
                <a:cs typeface="Maven Pro"/>
                <a:sym typeface="Maven Pro"/>
              </a:rPr>
              <a:t>Faster R-CNN for object detection</a:t>
            </a:r>
            <a:endParaRPr b="1" sz="20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506784"/>
              </a:buClr>
              <a:buSzPts val="2000"/>
              <a:buFont typeface="Maven Pro"/>
              <a:buChar char="-"/>
            </a:pPr>
            <a:r>
              <a:rPr b="1" lang="pl-PL" sz="2000">
                <a:solidFill>
                  <a:srgbClr val="506784"/>
                </a:solidFill>
                <a:latin typeface="Maven Pro"/>
                <a:ea typeface="Maven Pro"/>
                <a:cs typeface="Maven Pro"/>
                <a:sym typeface="Maven Pro"/>
              </a:rPr>
              <a:t>Other algorithms for semantic segmentation</a:t>
            </a:r>
            <a:endParaRPr b="1" sz="20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506784"/>
              </a:buClr>
              <a:buSzPts val="2000"/>
              <a:buFont typeface="Maven Pro"/>
              <a:buChar char="-"/>
            </a:pPr>
            <a:r>
              <a:rPr b="1" lang="pl-PL" sz="2000">
                <a:solidFill>
                  <a:srgbClr val="506784"/>
                </a:solidFill>
                <a:latin typeface="Maven Pro"/>
                <a:ea typeface="Maven Pro"/>
                <a:cs typeface="Maven Pro"/>
                <a:sym typeface="Maven Pro"/>
              </a:rPr>
              <a:t>Mask R-CNN for instance segmentation</a:t>
            </a:r>
            <a:endParaRPr b="1" sz="20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506784"/>
              </a:buClr>
              <a:buSzPts val="2000"/>
              <a:buFont typeface="Maven Pro"/>
              <a:buChar char="-"/>
            </a:pPr>
            <a:r>
              <a:rPr b="1" lang="pl-PL" sz="2000">
                <a:solidFill>
                  <a:srgbClr val="506784"/>
                </a:solidFill>
                <a:latin typeface="Maven Pro"/>
                <a:ea typeface="Maven Pro"/>
                <a:cs typeface="Maven Pro"/>
                <a:sym typeface="Maven Pro"/>
              </a:rPr>
              <a:t>Real-time prediction using webcam</a:t>
            </a:r>
            <a:endParaRPr b="1" sz="20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>
                <a:solidFill>
                  <a:srgbClr val="506784"/>
                </a:solidFill>
                <a:latin typeface="Maven Pro"/>
                <a:ea typeface="Maven Pro"/>
                <a:cs typeface="Maven Pro"/>
                <a:sym typeface="Maven Pro"/>
              </a:rPr>
              <a:t>Questions ?</a:t>
            </a:r>
            <a:endParaRPr b="1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53" name="Google Shape;153;p23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idx="4294967295" type="title"/>
          </p:nvPr>
        </p:nvSpPr>
        <p:spPr>
          <a:xfrm>
            <a:off x="200070" y="130000"/>
            <a:ext cx="7832400" cy="9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FD2"/>
              </a:buClr>
              <a:buSzPts val="4400"/>
              <a:buFont typeface="Maven Pro"/>
              <a:buNone/>
            </a:pPr>
            <a:r>
              <a:rPr lang="pl-PL" sz="3600">
                <a:solidFill>
                  <a:srgbClr val="008FD2"/>
                </a:solidFill>
                <a:latin typeface="Maven Pro"/>
                <a:ea typeface="Maven Pro"/>
                <a:cs typeface="Maven Pro"/>
                <a:sym typeface="Maven Pro"/>
              </a:rPr>
              <a:t>Who am I</a:t>
            </a:r>
            <a:endParaRPr b="0" i="0" sz="3600" u="none" cap="none" strike="noStrike">
              <a:solidFill>
                <a:srgbClr val="B3B8BA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91" name="Google Shape;91;p14"/>
          <p:cNvSpPr txBox="1"/>
          <p:nvPr/>
        </p:nvSpPr>
        <p:spPr>
          <a:xfrm>
            <a:off x="200075" y="819775"/>
            <a:ext cx="11204700" cy="60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1800">
                <a:solidFill>
                  <a:srgbClr val="506784"/>
                </a:solidFill>
                <a:latin typeface="Maven Pro"/>
                <a:ea typeface="Maven Pro"/>
                <a:cs typeface="Maven Pro"/>
                <a:sym typeface="Maven Pro"/>
              </a:rPr>
              <a:t>My name is Michał Maj:</a:t>
            </a:r>
            <a:endParaRPr b="1" sz="18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1800">
                <a:solidFill>
                  <a:srgbClr val="506784"/>
                </a:solidFill>
                <a:latin typeface="Maven Pro"/>
                <a:ea typeface="Maven Pro"/>
                <a:cs typeface="Maven Pro"/>
                <a:sym typeface="Maven Pro"/>
              </a:rPr>
              <a:t> - Linkedin https://www.linkedin.com/in/michal-maj116/</a:t>
            </a:r>
            <a:endParaRPr b="1" sz="18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1800">
                <a:solidFill>
                  <a:srgbClr val="506784"/>
                </a:solidFill>
                <a:latin typeface="Maven Pro"/>
                <a:ea typeface="Maven Pro"/>
                <a:cs typeface="Maven Pro"/>
                <a:sym typeface="Maven Pro"/>
              </a:rPr>
              <a:t> - Twitter @MichalMaj116</a:t>
            </a:r>
            <a:endParaRPr b="1" sz="18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1800">
                <a:solidFill>
                  <a:srgbClr val="506784"/>
                </a:solidFill>
                <a:latin typeface="Maven Pro"/>
                <a:ea typeface="Maven Pro"/>
                <a:cs typeface="Maven Pro"/>
                <a:sym typeface="Maven Pro"/>
              </a:rPr>
              <a:t>I am a Data Scientist at Billenium.</a:t>
            </a:r>
            <a:endParaRPr b="1" sz="18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1800">
                <a:solidFill>
                  <a:srgbClr val="506784"/>
                </a:solidFill>
                <a:latin typeface="Maven Pro"/>
                <a:ea typeface="Maven Pro"/>
                <a:cs typeface="Maven Pro"/>
                <a:sym typeface="Maven Pro"/>
              </a:rPr>
              <a:t>I am interested in machine learning and statistics. I love new challenges and I'm always ready to help solving data science problems. I'm a big R language enthusiast and a frequent guest in R Enthusiasts meetups in Gdańsk (https://www.meetup.com/Trojmiejska-Grupa-Entuzjastow-R/).</a:t>
            </a:r>
            <a:endParaRPr b="1" sz="18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1800">
                <a:solidFill>
                  <a:srgbClr val="506784"/>
                </a:solidFill>
                <a:latin typeface="Maven Pro"/>
                <a:ea typeface="Maven Pro"/>
                <a:cs typeface="Maven Pro"/>
                <a:sym typeface="Maven Pro"/>
              </a:rPr>
              <a:t>Hobbies: cosmology, string theory, AI, swimming</a:t>
            </a:r>
            <a:endParaRPr b="1" sz="18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1074" y="819784"/>
            <a:ext cx="3180623" cy="3179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idx="4294967295" type="title"/>
          </p:nvPr>
        </p:nvSpPr>
        <p:spPr>
          <a:xfrm>
            <a:off x="200070" y="130000"/>
            <a:ext cx="7832400" cy="9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FD2"/>
              </a:buClr>
              <a:buSzPts val="4400"/>
              <a:buFont typeface="Maven Pro"/>
              <a:buNone/>
            </a:pPr>
            <a:r>
              <a:rPr lang="pl-PL" sz="3600">
                <a:solidFill>
                  <a:srgbClr val="008FD2"/>
                </a:solidFill>
                <a:latin typeface="Maven Pro"/>
                <a:ea typeface="Maven Pro"/>
                <a:cs typeface="Maven Pro"/>
                <a:sym typeface="Maven Pro"/>
              </a:rPr>
              <a:t>I was here before</a:t>
            </a:r>
            <a:endParaRPr b="0" i="0" sz="3600" u="none" cap="none" strike="noStrike">
              <a:solidFill>
                <a:srgbClr val="B3B8BA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98" name="Google Shape;9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75" y="1083700"/>
            <a:ext cx="8375436" cy="56067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 txBox="1"/>
          <p:nvPr/>
        </p:nvSpPr>
        <p:spPr>
          <a:xfrm>
            <a:off x="8743600" y="1117400"/>
            <a:ext cx="3324300" cy="54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3000">
                <a:solidFill>
                  <a:srgbClr val="506784"/>
                </a:solidFill>
                <a:latin typeface="Maven Pro"/>
                <a:ea typeface="Maven Pro"/>
                <a:cs typeface="Maven Pro"/>
                <a:sym typeface="Maven Pro"/>
              </a:rPr>
              <a:t>2018:</a:t>
            </a:r>
            <a:endParaRPr b="1" sz="30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3000">
                <a:solidFill>
                  <a:srgbClr val="506784"/>
                </a:solidFill>
                <a:latin typeface="Maven Pro"/>
                <a:ea typeface="Maven Pro"/>
                <a:cs typeface="Maven Pro"/>
                <a:sym typeface="Maven Pro"/>
              </a:rPr>
              <a:t>Introduction to deep learning with Keras in R</a:t>
            </a:r>
            <a:endParaRPr b="1" sz="30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3000">
                <a:solidFill>
                  <a:srgbClr val="506784"/>
                </a:solidFill>
                <a:latin typeface="Maven Pro"/>
                <a:ea typeface="Maven Pro"/>
                <a:cs typeface="Maven Pro"/>
                <a:sym typeface="Maven Pro"/>
              </a:rPr>
              <a:t>2017:</a:t>
            </a:r>
            <a:endParaRPr b="1" sz="30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3000">
                <a:solidFill>
                  <a:srgbClr val="506784"/>
                </a:solidFill>
                <a:latin typeface="Maven Pro"/>
                <a:ea typeface="Maven Pro"/>
                <a:cs typeface="Maven Pro"/>
                <a:sym typeface="Maven Pro"/>
              </a:rPr>
              <a:t>Machine learning with H2O and R</a:t>
            </a:r>
            <a:endParaRPr b="1" sz="30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idx="4294967295" type="title"/>
          </p:nvPr>
        </p:nvSpPr>
        <p:spPr>
          <a:xfrm>
            <a:off x="200070" y="130000"/>
            <a:ext cx="7832400" cy="9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FD2"/>
              </a:buClr>
              <a:buSzPts val="4400"/>
              <a:buFont typeface="Maven Pro"/>
              <a:buNone/>
            </a:pPr>
            <a:r>
              <a:rPr lang="pl-PL" sz="3600">
                <a:solidFill>
                  <a:srgbClr val="008FD2"/>
                </a:solidFill>
                <a:latin typeface="Maven Pro"/>
                <a:ea typeface="Maven Pro"/>
                <a:cs typeface="Maven Pro"/>
                <a:sym typeface="Maven Pro"/>
              </a:rPr>
              <a:t>My first big deep learning project</a:t>
            </a:r>
            <a:endParaRPr b="0" i="0" sz="3600" u="none" cap="none" strike="noStrike">
              <a:solidFill>
                <a:srgbClr val="B3B8BA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200075" y="886850"/>
            <a:ext cx="5023800" cy="54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1800">
                <a:solidFill>
                  <a:srgbClr val="506784"/>
                </a:solidFill>
                <a:latin typeface="Maven Pro"/>
                <a:ea typeface="Maven Pro"/>
                <a:cs typeface="Maven Pro"/>
                <a:sym typeface="Maven Pro"/>
              </a:rPr>
              <a:t>One of many projects from program called “e-pionier”, financed by EU.</a:t>
            </a:r>
            <a:endParaRPr b="1" sz="18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1800">
                <a:solidFill>
                  <a:srgbClr val="506784"/>
                </a:solidFill>
                <a:latin typeface="Maven Pro"/>
                <a:ea typeface="Maven Pro"/>
                <a:cs typeface="Maven Pro"/>
                <a:sym typeface="Maven Pro"/>
              </a:rPr>
              <a:t>Goal:</a:t>
            </a:r>
            <a:endParaRPr b="1" sz="18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1800">
                <a:solidFill>
                  <a:srgbClr val="506784"/>
                </a:solidFill>
                <a:latin typeface="Maven Pro"/>
                <a:ea typeface="Maven Pro"/>
                <a:cs typeface="Maven Pro"/>
                <a:sym typeface="Maven Pro"/>
              </a:rPr>
              <a:t>Create a system that could predict:</a:t>
            </a:r>
            <a:endParaRPr b="1" sz="18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06784"/>
              </a:buClr>
              <a:buSzPts val="1800"/>
              <a:buFont typeface="Maven Pro"/>
              <a:buChar char="-"/>
            </a:pPr>
            <a:r>
              <a:rPr b="1" lang="pl-PL" sz="1800">
                <a:solidFill>
                  <a:srgbClr val="506784"/>
                </a:solidFill>
                <a:latin typeface="Maven Pro"/>
                <a:ea typeface="Maven Pro"/>
                <a:cs typeface="Maven Pro"/>
                <a:sym typeface="Maven Pro"/>
              </a:rPr>
              <a:t> if patient need a hip replacement surgery</a:t>
            </a:r>
            <a:endParaRPr b="1" sz="18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06784"/>
              </a:buClr>
              <a:buSzPts val="1800"/>
              <a:buFont typeface="Maven Pro"/>
              <a:buChar char="-"/>
            </a:pPr>
            <a:r>
              <a:rPr b="1" lang="pl-PL" sz="1800">
                <a:solidFill>
                  <a:srgbClr val="506784"/>
                </a:solidFill>
                <a:latin typeface="Maven Pro"/>
                <a:ea typeface="Maven Pro"/>
                <a:cs typeface="Maven Pro"/>
                <a:sym typeface="Maven Pro"/>
              </a:rPr>
              <a:t>patient medical condition (e.g urgent, stable) - 4 categories</a:t>
            </a:r>
            <a:endParaRPr b="1" sz="18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06784"/>
              </a:buClr>
              <a:buSzPts val="1800"/>
              <a:buFont typeface="Maven Pro"/>
              <a:buChar char="-"/>
            </a:pPr>
            <a:r>
              <a:rPr b="1" lang="pl-PL" sz="1800">
                <a:solidFill>
                  <a:srgbClr val="506784"/>
                </a:solidFill>
                <a:latin typeface="Maven Pro"/>
                <a:ea typeface="Maven Pro"/>
                <a:cs typeface="Maven Pro"/>
                <a:sym typeface="Maven Pro"/>
              </a:rPr>
              <a:t>has </a:t>
            </a:r>
            <a:r>
              <a:rPr b="1" lang="pl-PL" sz="1800">
                <a:solidFill>
                  <a:srgbClr val="506784"/>
                </a:solidFill>
                <a:latin typeface="Maven Pro"/>
                <a:ea typeface="Maven Pro"/>
                <a:cs typeface="Maven Pro"/>
                <a:sym typeface="Maven Pro"/>
              </a:rPr>
              <a:t>pathological</a:t>
            </a:r>
            <a:r>
              <a:rPr b="1" lang="pl-PL" sz="1800">
                <a:solidFill>
                  <a:srgbClr val="506784"/>
                </a:solidFill>
                <a:latin typeface="Maven Pro"/>
                <a:ea typeface="Maven Pro"/>
                <a:cs typeface="Maven Pro"/>
                <a:sym typeface="Maven Pro"/>
              </a:rPr>
              <a:t> changes in the hip </a:t>
            </a:r>
            <a:r>
              <a:rPr b="1" lang="pl-PL" sz="1800">
                <a:solidFill>
                  <a:srgbClr val="506784"/>
                </a:solidFill>
                <a:latin typeface="Maven Pro"/>
                <a:ea typeface="Maven Pro"/>
                <a:cs typeface="Maven Pro"/>
                <a:sym typeface="Maven Pro"/>
              </a:rPr>
              <a:t>joints</a:t>
            </a:r>
            <a:r>
              <a:rPr b="1" lang="pl-PL" sz="1800">
                <a:solidFill>
                  <a:srgbClr val="506784"/>
                </a:solidFill>
                <a:latin typeface="Maven Pro"/>
                <a:ea typeface="Maven Pro"/>
                <a:cs typeface="Maven Pro"/>
                <a:sym typeface="Maven Pro"/>
              </a:rPr>
              <a:t> (e.g cysts, osteophytes) - 5 types of changes</a:t>
            </a:r>
            <a:endParaRPr b="1" sz="18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06784"/>
              </a:buClr>
              <a:buSzPts val="1800"/>
              <a:buFont typeface="Maven Pro"/>
              <a:buChar char="-"/>
            </a:pPr>
            <a:r>
              <a:rPr b="1" lang="pl-PL" sz="1800">
                <a:solidFill>
                  <a:srgbClr val="506784"/>
                </a:solidFill>
                <a:latin typeface="Maven Pro"/>
                <a:ea typeface="Maven Pro"/>
                <a:cs typeface="Maven Pro"/>
                <a:sym typeface="Maven Pro"/>
              </a:rPr>
              <a:t>give </a:t>
            </a:r>
            <a:r>
              <a:rPr b="1" lang="pl-PL" sz="1800">
                <a:solidFill>
                  <a:srgbClr val="506784"/>
                </a:solidFill>
                <a:latin typeface="Maven Pro"/>
                <a:ea typeface="Maven Pro"/>
                <a:cs typeface="Maven Pro"/>
                <a:sym typeface="Maven Pro"/>
              </a:rPr>
              <a:t>doctors</a:t>
            </a:r>
            <a:r>
              <a:rPr b="1" lang="pl-PL" sz="1800">
                <a:solidFill>
                  <a:srgbClr val="506784"/>
                </a:solidFill>
                <a:latin typeface="Maven Pro"/>
                <a:ea typeface="Maven Pro"/>
                <a:cs typeface="Maven Pro"/>
                <a:sym typeface="Maven Pro"/>
              </a:rPr>
              <a:t> an easy to understand explanation of the model and prediction</a:t>
            </a:r>
            <a:endParaRPr b="1" sz="18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5900" y="977725"/>
            <a:ext cx="6278425" cy="537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idx="4294967295" type="title"/>
          </p:nvPr>
        </p:nvSpPr>
        <p:spPr>
          <a:xfrm>
            <a:off x="200070" y="130000"/>
            <a:ext cx="7832400" cy="9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FD2"/>
              </a:buClr>
              <a:buSzPts val="4400"/>
              <a:buFont typeface="Maven Pro"/>
              <a:buNone/>
            </a:pPr>
            <a:r>
              <a:rPr lang="pl-PL" sz="3600">
                <a:solidFill>
                  <a:srgbClr val="008FD2"/>
                </a:solidFill>
                <a:latin typeface="Maven Pro"/>
                <a:ea typeface="Maven Pro"/>
                <a:cs typeface="Maven Pro"/>
                <a:sym typeface="Maven Pro"/>
              </a:rPr>
              <a:t>Steps</a:t>
            </a:r>
            <a:endParaRPr b="0" i="0" sz="3600" u="none" cap="none" strike="noStrike">
              <a:solidFill>
                <a:srgbClr val="B3B8BA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200075" y="886850"/>
            <a:ext cx="11406900" cy="54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2000">
                <a:solidFill>
                  <a:srgbClr val="506784"/>
                </a:solidFill>
                <a:latin typeface="Maven Pro"/>
                <a:ea typeface="Maven Pro"/>
                <a:cs typeface="Maven Pro"/>
                <a:sym typeface="Maven Pro"/>
              </a:rPr>
              <a:t>Step 0 :</a:t>
            </a:r>
            <a:endParaRPr b="1" sz="20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506784"/>
              </a:buClr>
              <a:buSzPts val="2000"/>
              <a:buFont typeface="Maven Pro"/>
              <a:buChar char="-"/>
            </a:pPr>
            <a:r>
              <a:rPr b="1" lang="pl-PL" sz="2000">
                <a:solidFill>
                  <a:srgbClr val="506784"/>
                </a:solidFill>
                <a:latin typeface="Maven Pro"/>
                <a:ea typeface="Maven Pro"/>
                <a:cs typeface="Maven Pro"/>
                <a:sym typeface="Maven Pro"/>
              </a:rPr>
              <a:t>collect the data (few </a:t>
            </a:r>
            <a:r>
              <a:rPr b="1" lang="pl-PL" sz="2000">
                <a:solidFill>
                  <a:srgbClr val="506784"/>
                </a:solidFill>
                <a:latin typeface="Maven Pro"/>
                <a:ea typeface="Maven Pro"/>
                <a:cs typeface="Maven Pro"/>
                <a:sym typeface="Maven Pro"/>
              </a:rPr>
              <a:t>thousands</a:t>
            </a:r>
            <a:r>
              <a:rPr b="1" lang="pl-PL" sz="2000">
                <a:solidFill>
                  <a:srgbClr val="506784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b="1" lang="pl-PL" sz="2000">
                <a:solidFill>
                  <a:srgbClr val="506784"/>
                </a:solidFill>
                <a:latin typeface="Maven Pro"/>
                <a:ea typeface="Maven Pro"/>
                <a:cs typeface="Maven Pro"/>
                <a:sym typeface="Maven Pro"/>
              </a:rPr>
              <a:t>of</a:t>
            </a:r>
            <a:r>
              <a:rPr b="1" lang="pl-PL" sz="2000">
                <a:solidFill>
                  <a:srgbClr val="506784"/>
                </a:solidFill>
                <a:latin typeface="Maven Pro"/>
                <a:ea typeface="Maven Pro"/>
                <a:cs typeface="Maven Pro"/>
                <a:sym typeface="Maven Pro"/>
              </a:rPr>
              <a:t> DICOM X-ray images of hip joints)</a:t>
            </a:r>
            <a:endParaRPr b="1" sz="20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506784"/>
              </a:buClr>
              <a:buSzPts val="2000"/>
              <a:buFont typeface="Maven Pro"/>
              <a:buChar char="-"/>
            </a:pPr>
            <a:r>
              <a:rPr b="1" lang="pl-PL" sz="2000">
                <a:solidFill>
                  <a:srgbClr val="506784"/>
                </a:solidFill>
                <a:latin typeface="Maven Pro"/>
                <a:ea typeface="Maven Pro"/>
                <a:cs typeface="Maven Pro"/>
                <a:sym typeface="Maven Pro"/>
              </a:rPr>
              <a:t>anonymization (remove from DICOMs personal patient info - name, address etc.)</a:t>
            </a:r>
            <a:endParaRPr b="1" sz="20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506784"/>
              </a:buClr>
              <a:buSzPts val="2000"/>
              <a:buFont typeface="Maven Pro"/>
              <a:buChar char="-"/>
            </a:pPr>
            <a:r>
              <a:rPr b="1" lang="pl-PL" sz="2000">
                <a:solidFill>
                  <a:srgbClr val="506784"/>
                </a:solidFill>
                <a:latin typeface="Maven Pro"/>
                <a:ea typeface="Maven Pro"/>
                <a:cs typeface="Maven Pro"/>
                <a:sym typeface="Maven Pro"/>
              </a:rPr>
              <a:t>create a labels / descriptions</a:t>
            </a:r>
            <a:endParaRPr b="1" sz="20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2000">
                <a:solidFill>
                  <a:srgbClr val="506784"/>
                </a:solidFill>
                <a:latin typeface="Maven Pro"/>
                <a:ea typeface="Maven Pro"/>
                <a:cs typeface="Maven Pro"/>
                <a:sym typeface="Maven Pro"/>
              </a:rPr>
              <a:t>Step 1 :</a:t>
            </a:r>
            <a:endParaRPr b="1" sz="20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506784"/>
              </a:buClr>
              <a:buSzPts val="2000"/>
              <a:buFont typeface="Maven Pro"/>
              <a:buChar char="-"/>
            </a:pPr>
            <a:r>
              <a:rPr b="1" lang="pl-PL" sz="2000">
                <a:solidFill>
                  <a:srgbClr val="506784"/>
                </a:solidFill>
                <a:latin typeface="Maven Pro"/>
                <a:ea typeface="Maven Pro"/>
                <a:cs typeface="Maven Pro"/>
                <a:sym typeface="Maven Pro"/>
              </a:rPr>
              <a:t>deep learning model(s) for hip joint replacement, </a:t>
            </a:r>
            <a:r>
              <a:rPr b="1" lang="pl-PL" sz="2000">
                <a:solidFill>
                  <a:srgbClr val="506784"/>
                </a:solidFill>
                <a:latin typeface="Maven Pro"/>
                <a:ea typeface="Maven Pro"/>
                <a:cs typeface="Maven Pro"/>
                <a:sym typeface="Maven Pro"/>
              </a:rPr>
              <a:t>pathological</a:t>
            </a:r>
            <a:r>
              <a:rPr b="1" lang="pl-PL" sz="2000">
                <a:solidFill>
                  <a:srgbClr val="506784"/>
                </a:solidFill>
                <a:latin typeface="Maven Pro"/>
                <a:ea typeface="Maven Pro"/>
                <a:cs typeface="Maven Pro"/>
                <a:sym typeface="Maven Pro"/>
              </a:rPr>
              <a:t> changes and patient condition (CLASSIFICATION)</a:t>
            </a:r>
            <a:endParaRPr b="1" sz="20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2000">
                <a:solidFill>
                  <a:srgbClr val="506784"/>
                </a:solidFill>
                <a:latin typeface="Maven Pro"/>
                <a:ea typeface="Maven Pro"/>
                <a:cs typeface="Maven Pro"/>
                <a:sym typeface="Maven Pro"/>
              </a:rPr>
              <a:t>Step 2 :</a:t>
            </a:r>
            <a:endParaRPr b="1" sz="20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506784"/>
              </a:buClr>
              <a:buSzPts val="2000"/>
              <a:buFont typeface="Maven Pro"/>
              <a:buChar char="-"/>
            </a:pPr>
            <a:r>
              <a:rPr b="1" lang="pl-PL" sz="2000">
                <a:solidFill>
                  <a:srgbClr val="506784"/>
                </a:solidFill>
                <a:latin typeface="Maven Pro"/>
                <a:ea typeface="Maven Pro"/>
                <a:cs typeface="Maven Pro"/>
                <a:sym typeface="Maven Pro"/>
              </a:rPr>
              <a:t>create a system that using above model(s) and patient information (e.g. age, sex, medical history) will give the final prognosis and explanation.</a:t>
            </a:r>
            <a:endParaRPr b="1" sz="20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306301" y="144000"/>
            <a:ext cx="9452400" cy="9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FD2"/>
              </a:buClr>
              <a:buSzPts val="4400"/>
              <a:buFont typeface="Maven Pro"/>
              <a:buNone/>
            </a:pPr>
            <a:r>
              <a:rPr lang="pl-PL" sz="3600">
                <a:solidFill>
                  <a:srgbClr val="008FD2"/>
                </a:solidFill>
                <a:latin typeface="Maven Pro"/>
                <a:ea typeface="Maven Pro"/>
                <a:cs typeface="Maven Pro"/>
                <a:sym typeface="Maven Pro"/>
              </a:rPr>
              <a:t>Where are we now ?</a:t>
            </a:r>
            <a:endParaRPr b="0" i="0" sz="3600" u="none" cap="none" strike="noStrike">
              <a:solidFill>
                <a:srgbClr val="B3B8BA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888" y="991700"/>
            <a:ext cx="11528225" cy="568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idx="4294967295" type="title"/>
          </p:nvPr>
        </p:nvSpPr>
        <p:spPr>
          <a:xfrm>
            <a:off x="200070" y="130000"/>
            <a:ext cx="7832400" cy="9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FD2"/>
              </a:buClr>
              <a:buSzPts val="4400"/>
              <a:buFont typeface="Maven Pro"/>
              <a:buNone/>
            </a:pPr>
            <a:r>
              <a:rPr lang="pl-PL" sz="3600">
                <a:solidFill>
                  <a:srgbClr val="008FD2"/>
                </a:solidFill>
                <a:latin typeface="Maven Pro"/>
                <a:ea typeface="Maven Pro"/>
                <a:cs typeface="Maven Pro"/>
                <a:sym typeface="Maven Pro"/>
              </a:rPr>
              <a:t>Possible future steps</a:t>
            </a:r>
            <a:endParaRPr b="0" i="0" sz="3600" u="none" cap="none" strike="noStrike">
              <a:solidFill>
                <a:srgbClr val="B3B8BA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200075" y="886850"/>
            <a:ext cx="3654900" cy="54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2000">
                <a:solidFill>
                  <a:srgbClr val="506784"/>
                </a:solidFill>
                <a:latin typeface="Maven Pro"/>
                <a:ea typeface="Maven Pro"/>
                <a:cs typeface="Maven Pro"/>
                <a:sym typeface="Maven Pro"/>
              </a:rPr>
              <a:t>Step 2:</a:t>
            </a:r>
            <a:endParaRPr b="1" sz="20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506784"/>
              </a:buClr>
              <a:buSzPts val="2000"/>
              <a:buFont typeface="Maven Pro"/>
              <a:buChar char="-"/>
            </a:pPr>
            <a:r>
              <a:rPr b="1" lang="pl-PL" sz="2000">
                <a:solidFill>
                  <a:srgbClr val="506784"/>
                </a:solidFill>
                <a:latin typeface="Maven Pro"/>
                <a:ea typeface="Maven Pro"/>
                <a:cs typeface="Maven Pro"/>
                <a:sym typeface="Maven Pro"/>
              </a:rPr>
              <a:t>Semantic segmentation of pathological changes on hip joint X-ray images</a:t>
            </a:r>
            <a:endParaRPr b="1" sz="20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7100" y="536450"/>
            <a:ext cx="4902463" cy="512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 txBox="1"/>
          <p:nvPr/>
        </p:nvSpPr>
        <p:spPr>
          <a:xfrm>
            <a:off x="5950125" y="5656800"/>
            <a:ext cx="49026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000">
                <a:solidFill>
                  <a:srgbClr val="506784"/>
                </a:solidFill>
                <a:latin typeface="Maven Pro"/>
                <a:ea typeface="Maven Pro"/>
                <a:cs typeface="Maven Pro"/>
                <a:sym typeface="Maven Pro"/>
              </a:rPr>
              <a:t>Source: https://www.researchgate.net/figure/CC-of-Hip-Joint-Black-arrow-with-large-subchondral-cyst-White-arrow_fig1_260943060</a:t>
            </a:r>
            <a:endParaRPr sz="10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306301" y="144000"/>
            <a:ext cx="9452400" cy="9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FD2"/>
              </a:buClr>
              <a:buSzPts val="4400"/>
              <a:buFont typeface="Maven Pro"/>
              <a:buNone/>
            </a:pPr>
            <a:r>
              <a:rPr lang="pl-PL" sz="3600">
                <a:solidFill>
                  <a:srgbClr val="008FD2"/>
                </a:solidFill>
                <a:latin typeface="Maven Pro"/>
                <a:ea typeface="Maven Pro"/>
                <a:cs typeface="Maven Pro"/>
                <a:sym typeface="Maven Pro"/>
              </a:rPr>
              <a:t>Semantic segmentation</a:t>
            </a:r>
            <a:r>
              <a:rPr lang="pl-PL" sz="3600">
                <a:solidFill>
                  <a:srgbClr val="008FD2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 b="0" i="0" sz="3600" u="none" cap="none" strike="noStrike">
              <a:solidFill>
                <a:srgbClr val="B3B8BA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6400" y="343250"/>
            <a:ext cx="3055600" cy="580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 txBox="1"/>
          <p:nvPr/>
        </p:nvSpPr>
        <p:spPr>
          <a:xfrm>
            <a:off x="997850" y="1857675"/>
            <a:ext cx="3918600" cy="48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2000">
                <a:solidFill>
                  <a:srgbClr val="506784"/>
                </a:solidFill>
                <a:latin typeface="Maven Pro"/>
                <a:ea typeface="Maven Pro"/>
                <a:cs typeface="Maven Pro"/>
                <a:sym typeface="Maven Pro"/>
              </a:rPr>
              <a:t>Semantic segmentation is a computer vision task in which instead of </a:t>
            </a:r>
            <a:r>
              <a:rPr b="1" lang="pl-PL" sz="2000">
                <a:solidFill>
                  <a:srgbClr val="506784"/>
                </a:solidFill>
                <a:latin typeface="Maven Pro"/>
                <a:ea typeface="Maven Pro"/>
                <a:cs typeface="Maven Pro"/>
                <a:sym typeface="Maven Pro"/>
              </a:rPr>
              <a:t>classifying the whole image we’re classifying </a:t>
            </a:r>
            <a:r>
              <a:rPr b="1" lang="pl-PL" sz="2000">
                <a:solidFill>
                  <a:srgbClr val="506784"/>
                </a:solidFill>
                <a:latin typeface="Maven Pro"/>
                <a:ea typeface="Maven Pro"/>
                <a:cs typeface="Maven Pro"/>
                <a:sym typeface="Maven Pro"/>
              </a:rPr>
              <a:t>each pixel on an image. </a:t>
            </a:r>
            <a:endParaRPr b="1" sz="20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2000">
                <a:solidFill>
                  <a:srgbClr val="506784"/>
                </a:solidFill>
                <a:latin typeface="Maven Pro"/>
                <a:ea typeface="Maven Pro"/>
                <a:cs typeface="Maven Pro"/>
                <a:sym typeface="Maven Pro"/>
              </a:rPr>
              <a:t>Existing models/architectures for semantic segmentation:</a:t>
            </a:r>
            <a:endParaRPr b="1" sz="20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506784"/>
              </a:buClr>
              <a:buSzPts val="2000"/>
              <a:buFont typeface="Maven Pro"/>
              <a:buChar char="-"/>
            </a:pPr>
            <a:r>
              <a:rPr b="1" lang="pl-PL" sz="2000">
                <a:solidFill>
                  <a:srgbClr val="506784"/>
                </a:solidFill>
                <a:latin typeface="Maven Pro"/>
                <a:ea typeface="Maven Pro"/>
                <a:cs typeface="Maven Pro"/>
                <a:sym typeface="Maven Pro"/>
              </a:rPr>
              <a:t>FCN</a:t>
            </a:r>
            <a:endParaRPr b="1" sz="20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506784"/>
              </a:buClr>
              <a:buSzPts val="2000"/>
              <a:buFont typeface="Maven Pro"/>
              <a:buChar char="-"/>
            </a:pPr>
            <a:r>
              <a:rPr b="1" lang="pl-PL" sz="2000">
                <a:solidFill>
                  <a:srgbClr val="506784"/>
                </a:solidFill>
                <a:latin typeface="Maven Pro"/>
                <a:ea typeface="Maven Pro"/>
                <a:cs typeface="Maven Pro"/>
                <a:sym typeface="Maven Pro"/>
              </a:rPr>
              <a:t>Feature Pyramid Network</a:t>
            </a:r>
            <a:endParaRPr b="1" sz="20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506784"/>
              </a:buClr>
              <a:buSzPts val="2000"/>
              <a:buFont typeface="Maven Pro"/>
              <a:buChar char="-"/>
            </a:pPr>
            <a:r>
              <a:rPr b="1" lang="pl-PL" sz="2000">
                <a:solidFill>
                  <a:srgbClr val="506784"/>
                </a:solidFill>
                <a:latin typeface="Maven Pro"/>
                <a:ea typeface="Maven Pro"/>
                <a:cs typeface="Maven Pro"/>
                <a:sym typeface="Maven Pro"/>
              </a:rPr>
              <a:t>ParseNet</a:t>
            </a:r>
            <a:endParaRPr b="1" sz="20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506784"/>
              </a:buClr>
              <a:buSzPts val="2000"/>
              <a:buFont typeface="Maven Pro"/>
              <a:buChar char="-"/>
            </a:pPr>
            <a:r>
              <a:rPr b="1" lang="pl-PL" sz="2000">
                <a:solidFill>
                  <a:srgbClr val="506784"/>
                </a:solidFill>
                <a:latin typeface="Maven Pro"/>
                <a:ea typeface="Maven Pro"/>
                <a:cs typeface="Maven Pro"/>
                <a:sym typeface="Maven Pro"/>
              </a:rPr>
              <a:t>U-Net</a:t>
            </a:r>
            <a:endParaRPr b="1" sz="20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506784"/>
              </a:buClr>
              <a:buSzPts val="2000"/>
              <a:buFont typeface="Maven Pro"/>
              <a:buChar char="-"/>
            </a:pPr>
            <a:r>
              <a:rPr b="1" lang="pl-PL" sz="2000">
                <a:solidFill>
                  <a:srgbClr val="506784"/>
                </a:solidFill>
                <a:latin typeface="Maven Pro"/>
                <a:ea typeface="Maven Pro"/>
                <a:cs typeface="Maven Pro"/>
                <a:sym typeface="Maven Pro"/>
              </a:rPr>
              <a:t>many more</a:t>
            </a:r>
            <a:endParaRPr b="1" sz="20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34" name="Google Shape;134;p20"/>
          <p:cNvSpPr txBox="1"/>
          <p:nvPr/>
        </p:nvSpPr>
        <p:spPr>
          <a:xfrm>
            <a:off x="7291875" y="6144725"/>
            <a:ext cx="25473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000">
                <a:solidFill>
                  <a:srgbClr val="506784"/>
                </a:solidFill>
                <a:latin typeface="Maven Pro"/>
                <a:ea typeface="Maven Pro"/>
                <a:cs typeface="Maven Pro"/>
                <a:sym typeface="Maven Pro"/>
              </a:rPr>
              <a:t>Source: </a:t>
            </a:r>
            <a:endParaRPr sz="10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000">
                <a:solidFill>
                  <a:srgbClr val="506784"/>
                </a:solidFill>
                <a:latin typeface="Maven Pro"/>
                <a:ea typeface="Maven Pro"/>
                <a:cs typeface="Maven Pro"/>
                <a:sym typeface="Maven Pro"/>
              </a:rPr>
              <a:t>https://wiki.tum.de/display/lfdv/Image+Semantic+Segmentation</a:t>
            </a:r>
            <a:endParaRPr sz="10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306301" y="144000"/>
            <a:ext cx="9452400" cy="9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FD2"/>
              </a:buClr>
              <a:buSzPts val="4400"/>
              <a:buFont typeface="Maven Pro"/>
              <a:buNone/>
            </a:pPr>
            <a:r>
              <a:rPr lang="pl-PL" sz="3600">
                <a:solidFill>
                  <a:srgbClr val="008FD2"/>
                </a:solidFill>
                <a:latin typeface="Maven Pro"/>
                <a:ea typeface="Maven Pro"/>
                <a:cs typeface="Maven Pro"/>
                <a:sym typeface="Maven Pro"/>
              </a:rPr>
              <a:t>U-Net</a:t>
            </a:r>
            <a:endParaRPr b="0" i="0" sz="3600" u="none" cap="none" strike="noStrike">
              <a:solidFill>
                <a:srgbClr val="B3B8BA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40" name="Google Shape;140;p21"/>
          <p:cNvSpPr txBox="1"/>
          <p:nvPr/>
        </p:nvSpPr>
        <p:spPr>
          <a:xfrm>
            <a:off x="634700" y="5908225"/>
            <a:ext cx="108186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000">
                <a:solidFill>
                  <a:srgbClr val="506784"/>
                </a:solidFill>
                <a:latin typeface="Maven Pro"/>
                <a:ea typeface="Maven Pro"/>
                <a:cs typeface="Maven Pro"/>
                <a:sym typeface="Maven Pro"/>
              </a:rPr>
              <a:t>Source: https://medium.com/@arthur_ouaknine/review-of-deep-learning-algorithms-for-image-semantic-segmentation-509a600f7b57</a:t>
            </a:r>
            <a:endParaRPr sz="1000">
              <a:solidFill>
                <a:srgbClr val="506784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3150" y="775225"/>
            <a:ext cx="7585550" cy="506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tyw pakietu Office">
  <a:themeElements>
    <a:clrScheme name="Pakiet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